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88" r:id="rId1"/>
    <p:sldMasterId id="2147483692" r:id="rId2"/>
  </p:sldMasterIdLst>
  <p:notesMasterIdLst>
    <p:notesMasterId r:id="rId11"/>
  </p:notesMasterIdLst>
  <p:handoutMasterIdLst>
    <p:handoutMasterId r:id="rId12"/>
  </p:handoutMasterIdLst>
  <p:sldIdLst>
    <p:sldId id="492" r:id="rId3"/>
    <p:sldId id="500" r:id="rId4"/>
    <p:sldId id="501" r:id="rId5"/>
    <p:sldId id="502" r:id="rId6"/>
    <p:sldId id="503" r:id="rId7"/>
    <p:sldId id="513" r:id="rId8"/>
    <p:sldId id="514" r:id="rId9"/>
    <p:sldId id="515" r:id="rId10"/>
  </p:sldIdLst>
  <p:sldSz cx="9144000" cy="6858000" type="screen4x3"/>
  <p:notesSz cx="6791325" cy="9872663"/>
  <p:embeddedFontLst>
    <p:embeddedFont>
      <p:font typeface="MS PGothic" panose="020B0600070205080204" pitchFamily="34" charset="-128"/>
      <p:regular r:id="rId13"/>
    </p:embeddedFont>
  </p:embeddedFontLst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EA8"/>
    <a:srgbClr val="D9D9D9"/>
    <a:srgbClr val="EAEAEA"/>
    <a:srgbClr val="009900"/>
    <a:srgbClr val="66FF66"/>
    <a:srgbClr val="00CC00"/>
    <a:srgbClr val="9BFFD2"/>
    <a:srgbClr val="A1A1A1"/>
    <a:srgbClr val="00B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ittlere Formatvorlag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16D9F66E-5EB9-4882-86FB-DCBF35E3C3E4}" styleName="Mittlere Formatvorlage 4 - Akz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Mittlere Formatvorlage 4 - Akz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4564" autoAdjust="0"/>
    <p:restoredTop sz="89943" autoAdjust="0"/>
  </p:normalViewPr>
  <p:slideViewPr>
    <p:cSldViewPr showGuides="1">
      <p:cViewPr>
        <p:scale>
          <a:sx n="90" d="100"/>
          <a:sy n="90" d="100"/>
        </p:scale>
        <p:origin x="-1284" y="-150"/>
      </p:cViewPr>
      <p:guideLst>
        <p:guide orient="horz" pos="3475"/>
        <p:guide orient="horz" pos="255"/>
        <p:guide orient="horz" pos="890"/>
        <p:guide orient="horz" pos="618"/>
        <p:guide orient="horz" pos="3838"/>
        <p:guide orient="horz" pos="4194"/>
        <p:guide orient="horz" pos="981"/>
        <p:guide orient="horz" pos="2205"/>
        <p:guide orient="horz" pos="3203"/>
        <p:guide orient="horz" pos="2795"/>
        <p:guide orient="horz" pos="2069"/>
        <p:guide orient="horz" pos="1661"/>
        <p:guide orient="horz" pos="2704"/>
        <p:guide pos="249"/>
        <p:guide pos="4967"/>
        <p:guide pos="5511"/>
        <p:guide pos="2426"/>
        <p:guide pos="431"/>
        <p:guide pos="295"/>
        <p:guide pos="3515"/>
        <p:guide pos="4468"/>
        <p:guide pos="3061"/>
        <p:guide pos="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howGuides="1">
      <p:cViewPr>
        <p:scale>
          <a:sx n="80" d="100"/>
          <a:sy n="80" d="100"/>
        </p:scale>
        <p:origin x="-3834" y="-12"/>
      </p:cViewPr>
      <p:guideLst>
        <p:guide orient="horz" pos="311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3110" cy="493098"/>
          </a:xfrm>
          <a:prstGeom prst="rect">
            <a:avLst/>
          </a:prstGeom>
        </p:spPr>
        <p:txBody>
          <a:bodyPr vert="horz" wrap="square" lIns="87493" tIns="43747" rIns="87493" bIns="43747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6698" y="0"/>
            <a:ext cx="2943110" cy="493098"/>
          </a:xfrm>
          <a:prstGeom prst="rect">
            <a:avLst/>
          </a:prstGeom>
        </p:spPr>
        <p:txBody>
          <a:bodyPr vert="horz" wrap="square" lIns="87493" tIns="43747" rIns="87493" bIns="43747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30C9D6E4-0807-4C1A-ACC0-DD64DF2AD4A5}" type="datetimeFigureOut">
              <a:rPr lang="de-DE"/>
              <a:pPr>
                <a:defRPr/>
              </a:pPr>
              <a:t>08.10.2015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1" y="9378035"/>
            <a:ext cx="2943110" cy="493098"/>
          </a:xfrm>
          <a:prstGeom prst="rect">
            <a:avLst/>
          </a:prstGeom>
        </p:spPr>
        <p:txBody>
          <a:bodyPr vert="horz" wrap="square" lIns="87493" tIns="43747" rIns="87493" bIns="43747" numCol="1" anchor="b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6698" y="9378035"/>
            <a:ext cx="2943110" cy="493098"/>
          </a:xfrm>
          <a:prstGeom prst="rect">
            <a:avLst/>
          </a:prstGeom>
        </p:spPr>
        <p:txBody>
          <a:bodyPr vert="horz" wrap="square" lIns="87493" tIns="43747" rIns="87493" bIns="43747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5EC3A0AB-EA58-49B5-8A2C-93B24ABF47F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39504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3110" cy="49309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773" tIns="47386" rIns="94773" bIns="4738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216" y="0"/>
            <a:ext cx="2943110" cy="49309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773" tIns="47386" rIns="94773" bIns="4738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8688" y="741363"/>
            <a:ext cx="4933950" cy="3700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5105" y="4689018"/>
            <a:ext cx="4981115" cy="444246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773" tIns="47386" rIns="94773" bIns="473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0"/>
            <a:r>
              <a:rPr lang="de-DE" noProof="0" smtClean="0"/>
              <a:t>Zweite Ebene</a:t>
            </a:r>
          </a:p>
          <a:p>
            <a:pPr lvl="0"/>
            <a:r>
              <a:rPr lang="de-DE" noProof="0" smtClean="0"/>
              <a:t>Dritte Ebene</a:t>
            </a:r>
          </a:p>
          <a:p>
            <a:pPr lvl="0"/>
            <a:r>
              <a:rPr lang="de-DE" noProof="0" smtClean="0"/>
              <a:t>Vierte Ebene</a:t>
            </a:r>
          </a:p>
          <a:p>
            <a:pPr lvl="0"/>
            <a:r>
              <a:rPr lang="de-DE" noProof="0" smtClean="0"/>
              <a:t>Fünfte Ebene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9567"/>
            <a:ext cx="2943110" cy="49309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773" tIns="47386" rIns="94773" bIns="4738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216" y="9379567"/>
            <a:ext cx="2943110" cy="49309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773" tIns="47386" rIns="94773" bIns="4738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D7C3EF4-7F5A-4F1E-BA0E-BBD9AEDF50A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6583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stiegsfolie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8" descr="PL-Pfeil_Titel_magent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775" y="1638300"/>
            <a:ext cx="2873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>
          <a:xfrm>
            <a:off x="755576" y="1484784"/>
            <a:ext cx="8229600" cy="43204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 dirty="0" smtClean="0"/>
              <a:t>Titel / Title 24 </a:t>
            </a:r>
            <a:r>
              <a:rPr lang="de-DE" dirty="0" err="1" smtClean="0"/>
              <a:t>pt</a:t>
            </a:r>
            <a:r>
              <a:rPr lang="de-DE" dirty="0" smtClean="0"/>
              <a:t>. Fett / </a:t>
            </a:r>
            <a:r>
              <a:rPr lang="de-DE" dirty="0" err="1" smtClean="0"/>
              <a:t>bold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1170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>
            <a:spLocks noGrp="1"/>
          </p:cNvSpPr>
          <p:nvPr>
            <p:ph type="title" hasCustomPrompt="1"/>
          </p:nvPr>
        </p:nvSpPr>
        <p:spPr>
          <a:xfrm>
            <a:off x="395536" y="2564904"/>
            <a:ext cx="8229600" cy="490066"/>
          </a:xfrm>
          <a:prstGeom prst="rect">
            <a:avLst/>
          </a:prstGeom>
        </p:spPr>
        <p:txBody>
          <a:bodyPr anchor="b" anchorCtr="0"/>
          <a:lstStyle>
            <a:lvl1pPr>
              <a:defRPr lang="de-DE" dirty="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Titel der Präsentation / Headline 24 </a:t>
            </a:r>
            <a:r>
              <a:rPr lang="de-DE" dirty="0" err="1" smtClean="0"/>
              <a:t>pt</a:t>
            </a:r>
            <a:endParaRPr lang="de-DE" dirty="0"/>
          </a:p>
        </p:txBody>
      </p:sp>
      <p:sp>
        <p:nvSpPr>
          <p:cNvPr id="5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395536" y="3068960"/>
            <a:ext cx="8208912" cy="432618"/>
          </a:xfrm>
          <a:prstGeom prst="rect">
            <a:avLst/>
          </a:prstGeom>
        </p:spPr>
        <p:txBody>
          <a:bodyPr/>
          <a:lstStyle>
            <a:lvl1pPr algn="ctr" eaLnBrk="1" hangingPunct="1">
              <a:lnSpc>
                <a:spcPct val="90000"/>
              </a:lnSpc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smtClean="0"/>
              <a:t>Untertitel der Präsentation / Subheadline 20 </a:t>
            </a:r>
            <a:r>
              <a:rPr lang="de-DE" dirty="0" err="1" smtClean="0"/>
              <a:t>pt</a:t>
            </a:r>
            <a:endParaRPr lang="de-DE" dirty="0" smtClean="0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v-SE" smtClean="0"/>
              <a:t>MC / M. Kandziora / IT Kommunikation 2014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10AB8-DE62-4D8A-B35E-2CF40D7124A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>
            <a:spLocks noChangeArrowheads="1"/>
          </p:cNvSpPr>
          <p:nvPr userDrawn="1"/>
        </p:nvSpPr>
        <p:spPr bwMode="auto">
          <a:xfrm>
            <a:off x="287338" y="5059363"/>
            <a:ext cx="7813675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>
            <a:spAutoFit/>
          </a:bodyPr>
          <a:lstStyle/>
          <a:p>
            <a:pPr>
              <a:defRPr/>
            </a:pPr>
            <a:r>
              <a:rPr lang="de-DE" sz="2000" dirty="0"/>
              <a:t>Vielen Dank.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z="900"/>
            </a:lvl1pPr>
          </a:lstStyle>
          <a:p>
            <a:pPr>
              <a:defRPr/>
            </a:pPr>
            <a:r>
              <a:rPr lang="sv-SE" smtClean="0"/>
              <a:t>MC / M. Kandziora / IT Kommunikation 2014</a:t>
            </a:r>
            <a:endParaRPr lang="de-DE">
              <a:latin typeface="Arial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ctr">
              <a:defRPr sz="900">
                <a:ea typeface="ヒラギノ角ゴ Pro W3" charset="-128"/>
              </a:defRPr>
            </a:lvl1pPr>
          </a:lstStyle>
          <a:p>
            <a:pPr>
              <a:defRPr/>
            </a:pPr>
            <a:fld id="{92AAB042-DC9A-403A-A121-12C415E876D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instiegsfolie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8" descr="PL-Pfeil_Titel_magenta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775" y="1638300"/>
            <a:ext cx="2873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>
          <a:xfrm>
            <a:off x="755576" y="1484784"/>
            <a:ext cx="8229600" cy="43204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 dirty="0" smtClean="0"/>
              <a:t>Titel / Title 24 </a:t>
            </a:r>
            <a:r>
              <a:rPr lang="de-DE" dirty="0" err="1" smtClean="0"/>
              <a:t>pt</a:t>
            </a:r>
            <a:r>
              <a:rPr lang="de-DE" dirty="0" smtClean="0"/>
              <a:t>. Fett / </a:t>
            </a:r>
            <a:r>
              <a:rPr lang="de-DE" dirty="0" err="1" smtClean="0"/>
              <a:t>bold</a:t>
            </a:r>
            <a:endParaRPr lang="de-DE" dirty="0"/>
          </a:p>
        </p:txBody>
      </p:sp>
      <p:sp>
        <p:nvSpPr>
          <p:cNvPr id="4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19438" y="6433190"/>
            <a:ext cx="2879725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r>
              <a:rPr lang="sv-SE" smtClean="0"/>
              <a:t>MC / M. Kandziora / IT Kommunikation 2014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Titelbild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308725"/>
            <a:ext cx="9145588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Grafik 9" descr="fri130306100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29"/>
          <a:stretch>
            <a:fillRect/>
          </a:stretch>
        </p:blipFill>
        <p:spPr bwMode="auto">
          <a:xfrm>
            <a:off x="0" y="1584325"/>
            <a:ext cx="91440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7" descr="Titelbild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10" descr="PL_ger_for_Black_B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" y="5641975"/>
            <a:ext cx="9145588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13" descr="Rittal_Claim_ger_ne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775" y="285750"/>
            <a:ext cx="31638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platzhalter 5"/>
          <p:cNvSpPr txBox="1">
            <a:spLocks/>
          </p:cNvSpPr>
          <p:nvPr userDrawn="1"/>
        </p:nvSpPr>
        <p:spPr>
          <a:xfrm>
            <a:off x="7632700" y="6511925"/>
            <a:ext cx="414338" cy="215900"/>
          </a:xfrm>
          <a:prstGeom prst="rect">
            <a:avLst/>
          </a:prstGeom>
        </p:spPr>
        <p:txBody>
          <a:bodyPr/>
          <a:lstStyle>
            <a:lvl1pPr algn="ctr">
              <a:buFontTx/>
              <a:buNone/>
              <a:defRPr sz="9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fld id="{4B77AB9C-7765-437D-8185-17629D1A0F06}" type="slidenum">
              <a:rPr lang="de-DE" smtClean="0">
                <a:ea typeface="+mn-ea"/>
              </a:rPr>
              <a:pPr marL="342900" indent="-342900">
                <a:spcBef>
                  <a:spcPct val="20000"/>
                </a:spcBef>
                <a:defRPr/>
              </a:pPr>
              <a:t>‹Nr.›</a:t>
            </a:fld>
            <a:endParaRPr lang="de-DE" dirty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4" r:id="rId2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381000" indent="-1905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"/>
        <a:defRPr>
          <a:solidFill>
            <a:schemeClr val="tx1"/>
          </a:solidFill>
          <a:latin typeface="+mn-lt"/>
          <a:ea typeface="+mn-ea"/>
        </a:defRPr>
      </a:lvl2pPr>
      <a:lvl3pPr marL="762000" indent="-1905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3pPr>
      <a:lvl4pPr marL="1143000" indent="-1905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1524000" indent="-1905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5pPr>
      <a:lvl6pPr marL="1981200" indent="-1905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6pPr>
      <a:lvl7pPr marL="2438400" indent="-1905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7pPr>
      <a:lvl8pPr marL="2895600" indent="-1905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8pPr>
      <a:lvl9pPr marL="3352800" indent="-1905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PL_ger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639864"/>
            <a:ext cx="9145588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3121025" y="6500813"/>
            <a:ext cx="2879725" cy="304800"/>
          </a:xfrm>
          <a:prstGeom prst="rect">
            <a:avLst/>
          </a:prstGeom>
        </p:spPr>
        <p:txBody>
          <a:bodyPr/>
          <a:lstStyle>
            <a:lvl1pPr algn="ctr">
              <a:defRPr sz="9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r>
              <a:rPr lang="sv-SE" smtClean="0"/>
              <a:t>MC / M. Kandziora / IT Kommunikation 2014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7625" y="6551613"/>
            <a:ext cx="381000" cy="13811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ctr">
              <a:defRPr sz="900">
                <a:ea typeface="ヒラギノ角ゴ Pro W3" charset="-128"/>
              </a:defRPr>
            </a:lvl1pPr>
          </a:lstStyle>
          <a:p>
            <a:pPr>
              <a:defRPr/>
            </a:pPr>
            <a:fld id="{E4BCF821-0C16-402F-A874-AE28E068F7A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3" r:id="rId2"/>
    <p:sldLayoutId id="2147483765" r:id="rId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Font typeface="Arial" pitchFamily="34" charset="0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755576" y="1124744"/>
            <a:ext cx="8229600" cy="1152128"/>
          </a:xfrm>
        </p:spPr>
        <p:txBody>
          <a:bodyPr/>
          <a:lstStyle/>
          <a:p>
            <a:r>
              <a:rPr lang="de-DE" dirty="0" smtClean="0"/>
              <a:t>Wie unterstützt </a:t>
            </a:r>
            <a:r>
              <a:rPr lang="de-DE" dirty="0" err="1" smtClean="0"/>
              <a:t>Rittal</a:t>
            </a:r>
            <a:r>
              <a:rPr lang="de-DE" dirty="0" smtClean="0"/>
              <a:t> die Schaltanlagenbauer bei der</a:t>
            </a:r>
            <a:br>
              <a:rPr lang="de-DE" dirty="0" smtClean="0"/>
            </a:br>
            <a:r>
              <a:rPr lang="de-DE" dirty="0" smtClean="0"/>
              <a:t>Erstellung eines Bauartnachweises nach IEC/EN 61439/1+2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77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360000" y="1260000"/>
            <a:ext cx="3599800" cy="3177112"/>
          </a:xfrm>
          <a:prstGeom prst="rect">
            <a:avLst/>
          </a:prstGeom>
        </p:spPr>
        <p:txBody>
          <a:bodyPr wrap="square" lIns="0" tIns="0" rIns="0" bIns="0" numCol="1" spcCol="324000">
            <a:no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 err="1" smtClean="0">
                <a:solidFill>
                  <a:schemeClr val="bg1"/>
                </a:solidFill>
              </a:rPr>
              <a:t>Rittal</a:t>
            </a:r>
            <a:r>
              <a:rPr lang="de-DE" sz="1300" dirty="0" smtClean="0">
                <a:solidFill>
                  <a:schemeClr val="bg1"/>
                </a:solidFill>
              </a:rPr>
              <a:t> </a:t>
            </a:r>
            <a:r>
              <a:rPr lang="de-DE" sz="1300" dirty="0">
                <a:solidFill>
                  <a:schemeClr val="bg1"/>
                </a:solidFill>
              </a:rPr>
              <a:t>Power Engineering –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Konfiguration </a:t>
            </a:r>
            <a:r>
              <a:rPr lang="de-DE" sz="1300" dirty="0">
                <a:solidFill>
                  <a:schemeClr val="bg1"/>
                </a:solidFill>
              </a:rPr>
              <a:t>von normgerechten Niederspannungsschaltanlagen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und Sammelschienensystemen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sz="13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 err="1" smtClean="0">
                <a:solidFill>
                  <a:schemeClr val="bg1"/>
                </a:solidFill>
              </a:rPr>
              <a:t>Therm</a:t>
            </a:r>
            <a:r>
              <a:rPr lang="de-DE" sz="1300" dirty="0" smtClean="0">
                <a:solidFill>
                  <a:schemeClr val="bg1"/>
                </a:solidFill>
              </a:rPr>
              <a:t> – </a:t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Berechnungsprogramm für die Klimatisierung von Schaltschränken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sz="1300" dirty="0" smtClean="0">
              <a:solidFill>
                <a:schemeClr val="bg1"/>
              </a:solidFill>
            </a:endParaRPr>
          </a:p>
        </p:txBody>
      </p:sp>
      <p:sp>
        <p:nvSpPr>
          <p:cNvPr id="5" name="Titel 6"/>
          <p:cNvSpPr>
            <a:spLocks noGrp="1"/>
          </p:cNvSpPr>
          <p:nvPr>
            <p:ph type="title"/>
          </p:nvPr>
        </p:nvSpPr>
        <p:spPr>
          <a:xfrm>
            <a:off x="360000" y="540000"/>
            <a:ext cx="8229600" cy="432048"/>
          </a:xfrm>
        </p:spPr>
        <p:txBody>
          <a:bodyPr lIns="0" tIns="0" rIns="0" bIns="0"/>
          <a:lstStyle/>
          <a:p>
            <a:r>
              <a:rPr lang="de-DE" dirty="0" smtClean="0"/>
              <a:t>Auslegung – Berechnung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4433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360000" y="1260000"/>
            <a:ext cx="4319800" cy="3528392"/>
          </a:xfrm>
          <a:prstGeom prst="rect">
            <a:avLst/>
          </a:prstGeom>
        </p:spPr>
        <p:txBody>
          <a:bodyPr wrap="square" lIns="0" tIns="0" rIns="0" bIns="0" numCol="1" spcCol="540000">
            <a:noAutofit/>
          </a:bodyPr>
          <a:lstStyle/>
          <a:p>
            <a:r>
              <a:rPr lang="de-DE" sz="1300" b="1" dirty="0">
                <a:solidFill>
                  <a:schemeClr val="bg1"/>
                </a:solidFill>
              </a:rPr>
              <a:t>Power </a:t>
            </a:r>
            <a:r>
              <a:rPr lang="de-DE" sz="1300" b="1" dirty="0" smtClean="0">
                <a:solidFill>
                  <a:schemeClr val="bg1"/>
                </a:solidFill>
              </a:rPr>
              <a:t>Engineering</a:t>
            </a:r>
          </a:p>
          <a:p>
            <a:endParaRPr lang="de-DE" sz="1300" dirty="0">
              <a:solidFill>
                <a:schemeClr val="bg1"/>
              </a:solidFill>
            </a:endParaRPr>
          </a:p>
          <a:p>
            <a:r>
              <a:rPr lang="de-DE" sz="1300" dirty="0" smtClean="0">
                <a:solidFill>
                  <a:schemeClr val="bg1"/>
                </a:solidFill>
              </a:rPr>
              <a:t>Schaltanlagen </a:t>
            </a:r>
            <a:r>
              <a:rPr lang="de-DE" sz="1300" dirty="0">
                <a:solidFill>
                  <a:schemeClr val="bg1"/>
                </a:solidFill>
              </a:rPr>
              <a:t>schnell und einfach </a:t>
            </a:r>
            <a:r>
              <a:rPr lang="de-DE" sz="1300" dirty="0" smtClean="0">
                <a:solidFill>
                  <a:schemeClr val="bg1"/>
                </a:solidFill>
              </a:rPr>
              <a:t>konfigurieren</a:t>
            </a:r>
          </a:p>
          <a:p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Für Ri4Power Niederspannungsanlagen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und </a:t>
            </a:r>
            <a:r>
              <a:rPr lang="de-DE" sz="1300" dirty="0" err="1">
                <a:solidFill>
                  <a:schemeClr val="bg1"/>
                </a:solidFill>
              </a:rPr>
              <a:t>RiLine</a:t>
            </a:r>
            <a:r>
              <a:rPr lang="de-DE" sz="1300" dirty="0">
                <a:solidFill>
                  <a:schemeClr val="bg1"/>
                </a:solidFill>
              </a:rPr>
              <a:t> </a:t>
            </a:r>
            <a:r>
              <a:rPr lang="de-DE" sz="1300" dirty="0" smtClean="0">
                <a:solidFill>
                  <a:schemeClr val="bg1"/>
                </a:solidFill>
              </a:rPr>
              <a:t>Sammelschienensysteme</a:t>
            </a:r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Einfache Auswahl und grafische Platzierung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von  Baugruppen</a:t>
            </a:r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 smtClean="0">
                <a:solidFill>
                  <a:schemeClr val="bg1"/>
                </a:solidFill>
              </a:rPr>
              <a:t>Automatische </a:t>
            </a:r>
            <a:r>
              <a:rPr lang="de-DE" sz="1300" dirty="0">
                <a:solidFill>
                  <a:schemeClr val="bg1"/>
                </a:solidFill>
              </a:rPr>
              <a:t>Erstellung von </a:t>
            </a:r>
            <a:r>
              <a:rPr lang="de-DE" sz="1300" dirty="0" smtClean="0">
                <a:solidFill>
                  <a:schemeClr val="bg1"/>
                </a:solidFill>
              </a:rPr>
              <a:t>Artikel-Stücklisten</a:t>
            </a:r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Zugriff auf das komplette </a:t>
            </a:r>
            <a:r>
              <a:rPr lang="de-DE" sz="1300" dirty="0" err="1">
                <a:solidFill>
                  <a:schemeClr val="bg1"/>
                </a:solidFill>
              </a:rPr>
              <a:t>Rittal</a:t>
            </a:r>
            <a:r>
              <a:rPr lang="de-DE" sz="1300" dirty="0">
                <a:solidFill>
                  <a:schemeClr val="bg1"/>
                </a:solidFill>
              </a:rPr>
              <a:t> </a:t>
            </a:r>
            <a:r>
              <a:rPr lang="de-DE" sz="1300" dirty="0" smtClean="0">
                <a:solidFill>
                  <a:schemeClr val="bg1"/>
                </a:solidFill>
              </a:rPr>
              <a:t>Produktprogramm</a:t>
            </a:r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Mehrsprachige Programmführung</a:t>
            </a:r>
          </a:p>
        </p:txBody>
      </p:sp>
      <p:sp>
        <p:nvSpPr>
          <p:cNvPr id="5" name="Titel 6"/>
          <p:cNvSpPr>
            <a:spLocks noGrp="1"/>
          </p:cNvSpPr>
          <p:nvPr>
            <p:ph type="title"/>
          </p:nvPr>
        </p:nvSpPr>
        <p:spPr>
          <a:xfrm>
            <a:off x="360000" y="540000"/>
            <a:ext cx="8229600" cy="432048"/>
          </a:xfrm>
        </p:spPr>
        <p:txBody>
          <a:bodyPr lIns="0" tIns="0" rIns="0" bIns="0"/>
          <a:lstStyle/>
          <a:p>
            <a:r>
              <a:rPr lang="de-DE" dirty="0" err="1" smtClean="0"/>
              <a:t>Rittal</a:t>
            </a:r>
            <a:r>
              <a:rPr lang="de-DE" dirty="0" smtClean="0"/>
              <a:t> Engineering Tools</a:t>
            </a:r>
            <a:endParaRPr lang="de-DE" dirty="0"/>
          </a:p>
        </p:txBody>
      </p:sp>
      <p:pic>
        <p:nvPicPr>
          <p:cNvPr id="1026" name="Picture 2" descr="X:\Aktiv\Rittal\images\1300000\fri130317500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000" y="540000"/>
            <a:ext cx="2880000" cy="1899652"/>
          </a:xfrm>
          <a:prstGeom prst="rect">
            <a:avLst/>
          </a:prstGeom>
          <a:noFill/>
          <a:ln w="127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X:\Aktiv\Rittal\images\1300000\fri130317600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000" y="2700000"/>
            <a:ext cx="2880000" cy="2097504"/>
          </a:xfrm>
          <a:prstGeom prst="rect">
            <a:avLst/>
          </a:prstGeom>
          <a:noFill/>
          <a:ln w="127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76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360000" y="1260000"/>
            <a:ext cx="4319800" cy="3528392"/>
          </a:xfrm>
          <a:prstGeom prst="rect">
            <a:avLst/>
          </a:prstGeom>
        </p:spPr>
        <p:txBody>
          <a:bodyPr wrap="square" lIns="0" tIns="0" rIns="0" bIns="0" numCol="1" spcCol="540000">
            <a:noAutofit/>
          </a:bodyPr>
          <a:lstStyle/>
          <a:p>
            <a:r>
              <a:rPr lang="de-DE" sz="1300" b="1" dirty="0" err="1" smtClean="0">
                <a:solidFill>
                  <a:schemeClr val="bg1"/>
                </a:solidFill>
              </a:rPr>
              <a:t>Therm</a:t>
            </a:r>
            <a:endParaRPr lang="de-DE" sz="1300" b="1" dirty="0" smtClean="0">
              <a:solidFill>
                <a:schemeClr val="bg1"/>
              </a:solidFill>
            </a:endParaRPr>
          </a:p>
          <a:p>
            <a:endParaRPr lang="de-DE" sz="1300" dirty="0">
              <a:solidFill>
                <a:schemeClr val="bg1"/>
              </a:solidFill>
            </a:endParaRPr>
          </a:p>
          <a:p>
            <a:r>
              <a:rPr lang="de-DE" sz="1300" dirty="0">
                <a:solidFill>
                  <a:schemeClr val="bg1"/>
                </a:solidFill>
              </a:rPr>
              <a:t>Berechnungsprogramm für die Klimatisierung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von </a:t>
            </a:r>
            <a:r>
              <a:rPr lang="de-DE" sz="1300" dirty="0">
                <a:solidFill>
                  <a:schemeClr val="bg1"/>
                </a:solidFill>
              </a:rPr>
              <a:t>Schaltschränken</a:t>
            </a:r>
          </a:p>
          <a:p>
            <a:endParaRPr lang="de-DE" sz="1300" dirty="0">
              <a:solidFill>
                <a:schemeClr val="bg1"/>
              </a:solidFill>
            </a:endParaRPr>
          </a:p>
          <a:p>
            <a:r>
              <a:rPr lang="de-DE" sz="1300" dirty="0">
                <a:solidFill>
                  <a:schemeClr val="bg1"/>
                </a:solidFill>
              </a:rPr>
              <a:t>Die aufwendige Berechnung des Klimatisierungsbedarfs wird durch die Software </a:t>
            </a:r>
            <a:r>
              <a:rPr lang="de-DE" sz="1300" dirty="0" err="1">
                <a:solidFill>
                  <a:schemeClr val="bg1"/>
                </a:solidFill>
              </a:rPr>
              <a:t>Therm</a:t>
            </a:r>
            <a:r>
              <a:rPr lang="de-DE" sz="1300" dirty="0">
                <a:solidFill>
                  <a:schemeClr val="bg1"/>
                </a:solidFill>
              </a:rPr>
              <a:t> komplett übernommen. Eine leicht zu bedienende­ ­Oberfläche führt zu der passenden und richtig dimensionierten </a:t>
            </a:r>
            <a:r>
              <a:rPr lang="de-DE" sz="1300" dirty="0" smtClean="0">
                <a:solidFill>
                  <a:schemeClr val="bg1"/>
                </a:solidFill>
              </a:rPr>
              <a:t>Klimatisierungs-komponente</a:t>
            </a:r>
            <a:r>
              <a:rPr lang="de-DE" sz="1300" dirty="0">
                <a:solidFill>
                  <a:schemeClr val="bg1"/>
                </a:solidFill>
              </a:rPr>
              <a:t>.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Am </a:t>
            </a:r>
            <a:r>
              <a:rPr lang="de-DE" sz="1300" dirty="0">
                <a:solidFill>
                  <a:schemeClr val="bg1"/>
                </a:solidFill>
              </a:rPr>
              <a:t>Ende der Berechnung erhalten Sie eine detaillierte Dokumentation, die Sie direkt ausdrucken oder einfach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in </a:t>
            </a:r>
            <a:r>
              <a:rPr lang="de-DE" sz="1300" dirty="0">
                <a:solidFill>
                  <a:schemeClr val="bg1"/>
                </a:solidFill>
              </a:rPr>
              <a:t>das von Ihnen bevorzugte </a:t>
            </a:r>
            <a:r>
              <a:rPr lang="de-DE" sz="1300" dirty="0" smtClean="0">
                <a:solidFill>
                  <a:schemeClr val="bg1"/>
                </a:solidFill>
              </a:rPr>
              <a:t>Textverarbeitungsprogramm </a:t>
            </a:r>
            <a:r>
              <a:rPr lang="de-DE" sz="1300" dirty="0">
                <a:solidFill>
                  <a:schemeClr val="bg1"/>
                </a:solidFill>
              </a:rPr>
              <a:t>übernehmen.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Das </a:t>
            </a:r>
            <a:r>
              <a:rPr lang="de-DE" sz="1300" dirty="0">
                <a:solidFill>
                  <a:schemeClr val="bg1"/>
                </a:solidFill>
              </a:rPr>
              <a:t>gibt Ihnen maximale Sicherheit bei der Berechnung von Klimatisierungskomponenten.</a:t>
            </a:r>
          </a:p>
        </p:txBody>
      </p:sp>
      <p:sp>
        <p:nvSpPr>
          <p:cNvPr id="5" name="Titel 6"/>
          <p:cNvSpPr>
            <a:spLocks noGrp="1"/>
          </p:cNvSpPr>
          <p:nvPr>
            <p:ph type="title"/>
          </p:nvPr>
        </p:nvSpPr>
        <p:spPr>
          <a:xfrm>
            <a:off x="360000" y="540000"/>
            <a:ext cx="8229600" cy="432048"/>
          </a:xfrm>
        </p:spPr>
        <p:txBody>
          <a:bodyPr lIns="0" tIns="0" rIns="0" bIns="0"/>
          <a:lstStyle/>
          <a:p>
            <a:r>
              <a:rPr lang="de-DE" dirty="0" err="1" smtClean="0"/>
              <a:t>Rittal</a:t>
            </a:r>
            <a:r>
              <a:rPr lang="de-DE" dirty="0" smtClean="0"/>
              <a:t> Engineering Tools</a:t>
            </a:r>
            <a:endParaRPr lang="de-DE" dirty="0"/>
          </a:p>
        </p:txBody>
      </p:sp>
      <p:pic>
        <p:nvPicPr>
          <p:cNvPr id="2050" name="Picture 2" descr="X:\Aktiv\Rittal\images\1300000\fri130317700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800" y="1692000"/>
            <a:ext cx="3960000" cy="2591296"/>
          </a:xfrm>
          <a:prstGeom prst="rect">
            <a:avLst/>
          </a:prstGeom>
          <a:noFill/>
          <a:ln w="127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26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360000" y="1260000"/>
            <a:ext cx="3419800" cy="3528392"/>
          </a:xfrm>
          <a:prstGeom prst="rect">
            <a:avLst/>
          </a:prstGeom>
        </p:spPr>
        <p:txBody>
          <a:bodyPr wrap="square" lIns="0" tIns="0" rIns="0" bIns="0" numCol="1" spcCol="540000">
            <a:noAutofit/>
          </a:bodyPr>
          <a:lstStyle/>
          <a:p>
            <a:r>
              <a:rPr lang="de-DE" sz="1300" b="1" dirty="0" smtClean="0">
                <a:solidFill>
                  <a:schemeClr val="bg1"/>
                </a:solidFill>
              </a:rPr>
              <a:t>„</a:t>
            </a:r>
            <a:r>
              <a:rPr lang="de-DE" sz="1300" b="1" dirty="0" err="1">
                <a:solidFill>
                  <a:schemeClr val="bg1"/>
                </a:solidFill>
              </a:rPr>
              <a:t>Rittal</a:t>
            </a:r>
            <a:r>
              <a:rPr lang="de-DE" sz="1300" b="1" dirty="0">
                <a:solidFill>
                  <a:schemeClr val="bg1"/>
                </a:solidFill>
              </a:rPr>
              <a:t> – Das System.“ </a:t>
            </a:r>
            <a:endParaRPr lang="de-DE" sz="1300" b="1" dirty="0" smtClean="0">
              <a:solidFill>
                <a:schemeClr val="bg1"/>
              </a:solidFill>
            </a:endParaRPr>
          </a:p>
          <a:p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Durch </a:t>
            </a:r>
            <a:r>
              <a:rPr lang="de-DE" sz="1300" dirty="0">
                <a:solidFill>
                  <a:schemeClr val="bg1"/>
                </a:solidFill>
              </a:rPr>
              <a:t>sein abgestimmtes innovatives Baukastensystem bietet </a:t>
            </a:r>
            <a:r>
              <a:rPr lang="de-DE" sz="1300" dirty="0" err="1">
                <a:solidFill>
                  <a:schemeClr val="bg1"/>
                </a:solidFill>
              </a:rPr>
              <a:t>Rittal</a:t>
            </a:r>
            <a:r>
              <a:rPr lang="de-DE" sz="1300" dirty="0">
                <a:solidFill>
                  <a:schemeClr val="bg1"/>
                </a:solidFill>
              </a:rPr>
              <a:t> Lösungen mit maximaler Kosteneffizienz für Unternehmen </a:t>
            </a:r>
            <a:r>
              <a:rPr lang="de-DE" sz="1300" dirty="0" smtClean="0">
                <a:solidFill>
                  <a:schemeClr val="bg1"/>
                </a:solidFill>
              </a:rPr>
              <a:t>in </a:t>
            </a:r>
            <a:r>
              <a:rPr lang="de-DE" sz="1300" dirty="0">
                <a:solidFill>
                  <a:schemeClr val="bg1"/>
                </a:solidFill>
              </a:rPr>
              <a:t>jeder Größenklasse. Geprüfte Komponenten in Hinsicht auf IP-Schutzart, Anforderungen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an </a:t>
            </a:r>
            <a:r>
              <a:rPr lang="de-DE" sz="1300" dirty="0">
                <a:solidFill>
                  <a:schemeClr val="bg1"/>
                </a:solidFill>
              </a:rPr>
              <a:t>Festigkeit und Schutzleiterfunktion –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bestens </a:t>
            </a:r>
            <a:r>
              <a:rPr lang="de-DE" sz="1300" dirty="0">
                <a:solidFill>
                  <a:schemeClr val="bg1"/>
                </a:solidFill>
              </a:rPr>
              <a:t>gerüstet für die Erfüllung der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Norm </a:t>
            </a:r>
            <a:r>
              <a:rPr lang="de-DE" sz="1300" dirty="0">
                <a:solidFill>
                  <a:schemeClr val="bg1"/>
                </a:solidFill>
              </a:rPr>
              <a:t>IEC 61 439.</a:t>
            </a:r>
          </a:p>
          <a:p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Schaltschränke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Stromverteilung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Klimatisierung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IT-Infrastruktur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Software &amp; Service</a:t>
            </a:r>
          </a:p>
        </p:txBody>
      </p:sp>
      <p:sp>
        <p:nvSpPr>
          <p:cNvPr id="5" name="Titel 6"/>
          <p:cNvSpPr>
            <a:spLocks noGrp="1"/>
          </p:cNvSpPr>
          <p:nvPr>
            <p:ph type="title"/>
          </p:nvPr>
        </p:nvSpPr>
        <p:spPr>
          <a:xfrm>
            <a:off x="360000" y="540000"/>
            <a:ext cx="8229600" cy="432048"/>
          </a:xfrm>
        </p:spPr>
        <p:txBody>
          <a:bodyPr lIns="0" tIns="0" rIns="0" bIns="0"/>
          <a:lstStyle/>
          <a:p>
            <a:r>
              <a:rPr lang="de-DE" dirty="0"/>
              <a:t>Komponenten und Systemtechnik</a:t>
            </a:r>
          </a:p>
        </p:txBody>
      </p:sp>
    </p:spTree>
    <p:extLst>
      <p:ext uri="{BB962C8B-B14F-4D97-AF65-F5344CB8AC3E}">
        <p14:creationId xmlns:p14="http://schemas.microsoft.com/office/powerpoint/2010/main" val="210818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360000" y="1260000"/>
            <a:ext cx="5580152" cy="3699392"/>
          </a:xfrm>
          <a:prstGeom prst="rect">
            <a:avLst/>
          </a:prstGeom>
        </p:spPr>
        <p:txBody>
          <a:bodyPr wrap="square" lIns="0" tIns="0" rIns="0" bIns="0" numCol="1" spcCol="360000">
            <a:noAutofit/>
          </a:bodyPr>
          <a:lstStyle/>
          <a:p>
            <a:r>
              <a:rPr lang="de-DE" sz="1300" dirty="0">
                <a:solidFill>
                  <a:schemeClr val="bg1"/>
                </a:solidFill>
              </a:rPr>
              <a:t>Erstellen Sie Ihre Dokumentation nach der neuen Norm IEC 61 439. </a:t>
            </a:r>
            <a:r>
              <a:rPr lang="de-DE" sz="1300" dirty="0" smtClean="0">
                <a:solidFill>
                  <a:schemeClr val="bg1"/>
                </a:solidFill>
              </a:rPr>
              <a:t/>
            </a:r>
            <a:br>
              <a:rPr lang="de-DE" sz="1300" dirty="0" smtClean="0">
                <a:solidFill>
                  <a:schemeClr val="bg1"/>
                </a:solidFill>
              </a:rPr>
            </a:br>
            <a:r>
              <a:rPr lang="de-DE" sz="1300" dirty="0" smtClean="0">
                <a:solidFill>
                  <a:schemeClr val="bg1"/>
                </a:solidFill>
              </a:rPr>
              <a:t>Viele </a:t>
            </a:r>
            <a:r>
              <a:rPr lang="de-DE" sz="1300" dirty="0" err="1">
                <a:solidFill>
                  <a:schemeClr val="bg1"/>
                </a:solidFill>
              </a:rPr>
              <a:t>Rittal</a:t>
            </a:r>
            <a:r>
              <a:rPr lang="de-DE" sz="1300" dirty="0">
                <a:solidFill>
                  <a:schemeClr val="bg1"/>
                </a:solidFill>
              </a:rPr>
              <a:t> Komponenten erfüllen bereits seit Jahren die definierten </a:t>
            </a:r>
          </a:p>
          <a:p>
            <a:r>
              <a:rPr lang="de-DE" sz="1300" dirty="0">
                <a:solidFill>
                  <a:schemeClr val="bg1"/>
                </a:solidFill>
              </a:rPr>
              <a:t>Anforderungen. Jetzt unterstützen wir Sie auch bei der Erstellung der geforderten Dokumentation durch die optimal aufeinander ­abgestimmten Prozesse der Wertschöpfungskette.</a:t>
            </a:r>
          </a:p>
          <a:p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Planung und Projektierung mit Engineering-Lösungen von </a:t>
            </a:r>
            <a:r>
              <a:rPr lang="de-DE" sz="1300" dirty="0" err="1">
                <a:solidFill>
                  <a:schemeClr val="bg1"/>
                </a:solidFill>
              </a:rPr>
              <a:t>Eplan</a:t>
            </a:r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Berechnung und Auslegung mit Tools von </a:t>
            </a:r>
            <a:r>
              <a:rPr lang="de-DE" sz="1300" dirty="0" err="1">
                <a:solidFill>
                  <a:schemeClr val="bg1"/>
                </a:solidFill>
              </a:rPr>
              <a:t>Rittal</a:t>
            </a:r>
            <a:r>
              <a:rPr lang="de-DE" sz="1300" dirty="0">
                <a:solidFill>
                  <a:schemeClr val="bg1"/>
                </a:solidFill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Geprüfte Systemkomponenten von </a:t>
            </a:r>
            <a:r>
              <a:rPr lang="de-DE" sz="1300" dirty="0" err="1">
                <a:solidFill>
                  <a:schemeClr val="bg1"/>
                </a:solidFill>
              </a:rPr>
              <a:t>Rittal</a:t>
            </a:r>
            <a:endParaRPr lang="de-DE" sz="13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3D-Schrankaufbau mit Engineering-Lösungen von </a:t>
            </a:r>
            <a:r>
              <a:rPr lang="de-DE" sz="1300" dirty="0" err="1">
                <a:solidFill>
                  <a:schemeClr val="bg1"/>
                </a:solidFill>
              </a:rPr>
              <a:t>Eplan</a:t>
            </a:r>
            <a:r>
              <a:rPr lang="de-DE" sz="1300" dirty="0">
                <a:solidFill>
                  <a:schemeClr val="bg1"/>
                </a:solidFill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1300" dirty="0">
                <a:solidFill>
                  <a:schemeClr val="bg1"/>
                </a:solidFill>
              </a:rPr>
              <a:t>Bearbeitung mit dem Bearbeitungszentrum von Kiesling </a:t>
            </a:r>
          </a:p>
        </p:txBody>
      </p:sp>
      <p:sp>
        <p:nvSpPr>
          <p:cNvPr id="5" name="Titel 6"/>
          <p:cNvSpPr>
            <a:spLocks noGrp="1"/>
          </p:cNvSpPr>
          <p:nvPr>
            <p:ph type="title"/>
          </p:nvPr>
        </p:nvSpPr>
        <p:spPr>
          <a:xfrm>
            <a:off x="360000" y="540000"/>
            <a:ext cx="8229600" cy="432048"/>
          </a:xfrm>
        </p:spPr>
        <p:txBody>
          <a:bodyPr lIns="0" tIns="0" rIns="0" bIns="0"/>
          <a:lstStyle/>
          <a:p>
            <a:r>
              <a:rPr lang="de-DE" dirty="0"/>
              <a:t>Dokumentation</a:t>
            </a:r>
          </a:p>
        </p:txBody>
      </p:sp>
    </p:spTree>
    <p:extLst>
      <p:ext uri="{BB962C8B-B14F-4D97-AF65-F5344CB8AC3E}">
        <p14:creationId xmlns:p14="http://schemas.microsoft.com/office/powerpoint/2010/main" val="1291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360000" y="1260000"/>
            <a:ext cx="5580152" cy="3699392"/>
          </a:xfrm>
          <a:prstGeom prst="rect">
            <a:avLst/>
          </a:prstGeom>
        </p:spPr>
        <p:txBody>
          <a:bodyPr wrap="square" lIns="0" tIns="0" rIns="0" bIns="0" numCol="1" spcCol="360000">
            <a:noAutofit/>
          </a:bodyPr>
          <a:lstStyle/>
          <a:p>
            <a:endParaRPr lang="de-DE" sz="1300" dirty="0">
              <a:solidFill>
                <a:schemeClr val="bg1"/>
              </a:solidFill>
            </a:endParaRPr>
          </a:p>
        </p:txBody>
      </p:sp>
      <p:sp>
        <p:nvSpPr>
          <p:cNvPr id="5" name="Titel 6"/>
          <p:cNvSpPr>
            <a:spLocks noGrp="1"/>
          </p:cNvSpPr>
          <p:nvPr>
            <p:ph type="title"/>
          </p:nvPr>
        </p:nvSpPr>
        <p:spPr>
          <a:xfrm>
            <a:off x="360000" y="540000"/>
            <a:ext cx="8229600" cy="432048"/>
          </a:xfrm>
        </p:spPr>
        <p:txBody>
          <a:bodyPr lIns="0" tIns="0" rIns="0" bIns="0"/>
          <a:lstStyle/>
          <a:p>
            <a:r>
              <a:rPr lang="de-DE" dirty="0"/>
              <a:t>Dokumentation</a:t>
            </a:r>
          </a:p>
        </p:txBody>
      </p:sp>
      <p:pic>
        <p:nvPicPr>
          <p:cNvPr id="6" name="Grafik 5" descr="grafik1.jpg"/>
          <p:cNvPicPr>
            <a:picLocks noChangeAspect="1"/>
          </p:cNvPicPr>
          <p:nvPr/>
        </p:nvPicPr>
        <p:blipFill>
          <a:blip r:embed="rId3" cstate="print"/>
          <a:srcRect r="5556"/>
          <a:stretch>
            <a:fillRect/>
          </a:stretch>
        </p:blipFill>
        <p:spPr>
          <a:xfrm>
            <a:off x="179512" y="1052736"/>
            <a:ext cx="5688632" cy="4666119"/>
          </a:xfrm>
          <a:prstGeom prst="rect">
            <a:avLst/>
          </a:prstGeom>
        </p:spPr>
      </p:pic>
      <p:pic>
        <p:nvPicPr>
          <p:cNvPr id="7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1844824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1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2132856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2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2852936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3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3429000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4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3645024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5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4005064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6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4293096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7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4581128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8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5157192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19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5445224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291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360000" y="1260000"/>
            <a:ext cx="5580152" cy="3699392"/>
          </a:xfrm>
          <a:prstGeom prst="rect">
            <a:avLst/>
          </a:prstGeom>
        </p:spPr>
        <p:txBody>
          <a:bodyPr wrap="square" lIns="0" tIns="0" rIns="0" bIns="0" numCol="1" spcCol="360000">
            <a:noAutofit/>
          </a:bodyPr>
          <a:lstStyle/>
          <a:p>
            <a:endParaRPr lang="de-DE" sz="1300" dirty="0">
              <a:solidFill>
                <a:schemeClr val="bg1"/>
              </a:solidFill>
            </a:endParaRPr>
          </a:p>
        </p:txBody>
      </p:sp>
      <p:sp>
        <p:nvSpPr>
          <p:cNvPr id="5" name="Titel 6"/>
          <p:cNvSpPr>
            <a:spLocks noGrp="1"/>
          </p:cNvSpPr>
          <p:nvPr>
            <p:ph type="title"/>
          </p:nvPr>
        </p:nvSpPr>
        <p:spPr>
          <a:xfrm>
            <a:off x="360000" y="540000"/>
            <a:ext cx="8229600" cy="432048"/>
          </a:xfrm>
        </p:spPr>
        <p:txBody>
          <a:bodyPr lIns="0" tIns="0" rIns="0" bIns="0"/>
          <a:lstStyle/>
          <a:p>
            <a:r>
              <a:rPr lang="de-DE" dirty="0"/>
              <a:t>Dokumentation</a:t>
            </a:r>
          </a:p>
        </p:txBody>
      </p:sp>
      <p:pic>
        <p:nvPicPr>
          <p:cNvPr id="20" name="Grafik 19" descr="grafik2.jpg"/>
          <p:cNvPicPr>
            <a:picLocks noChangeAspect="1"/>
          </p:cNvPicPr>
          <p:nvPr/>
        </p:nvPicPr>
        <p:blipFill>
          <a:blip r:embed="rId3" cstate="print"/>
          <a:srcRect r="5825"/>
          <a:stretch>
            <a:fillRect/>
          </a:stretch>
        </p:blipFill>
        <p:spPr>
          <a:xfrm>
            <a:off x="179512" y="1052736"/>
            <a:ext cx="5832647" cy="4824536"/>
          </a:xfrm>
          <a:prstGeom prst="rect">
            <a:avLst/>
          </a:prstGeom>
        </p:spPr>
      </p:pic>
      <p:pic>
        <p:nvPicPr>
          <p:cNvPr id="21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851920" y="4005064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22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851920" y="4293096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23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851920" y="4797152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24" name="Picture 21" descr="C:\Users\holzleithner.p\AppData\Local\Microsoft\Windows\Temporary Internet Files\Content.IE5\KOSUMGKP\MC900442139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851920" y="5157192"/>
            <a:ext cx="239972" cy="24490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291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ür externe Präsentation">
  <a:themeElements>
    <a:clrScheme name="Rittal Farben">
      <a:dk1>
        <a:srgbClr val="000000"/>
      </a:dk1>
      <a:lt1>
        <a:sysClr val="window" lastClr="FFFFFF"/>
      </a:lt1>
      <a:dk2>
        <a:srgbClr val="E3006A"/>
      </a:dk2>
      <a:lt2>
        <a:srgbClr val="93117E"/>
      </a:lt2>
      <a:accent1>
        <a:srgbClr val="005EA8"/>
      </a:accent1>
      <a:accent2>
        <a:srgbClr val="008BD0"/>
      </a:accent2>
      <a:accent3>
        <a:srgbClr val="008E4F"/>
      </a:accent3>
      <a:accent4>
        <a:srgbClr val="000000"/>
      </a:accent4>
      <a:accent5>
        <a:srgbClr val="000000"/>
      </a:accent5>
      <a:accent6>
        <a:srgbClr val="000000"/>
      </a:accent6>
      <a:hlink>
        <a:srgbClr val="000000"/>
      </a:hlink>
      <a:folHlink>
        <a:srgbClr val="000000"/>
      </a:folHlink>
    </a:clrScheme>
    <a:fontScheme name="PP_Title_ger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charset="-128"/>
          </a:defRPr>
        </a:defPPr>
      </a:lstStyle>
    </a:lnDef>
  </a:objectDefaults>
  <a:extraClrSchemeLst>
    <a:extraClrScheme>
      <a:clrScheme name="PP_Title_g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ür externe und interne Präsentation">
  <a:themeElements>
    <a:clrScheme name="Rittal Farben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E3006A"/>
      </a:accent1>
      <a:accent2>
        <a:srgbClr val="93117E"/>
      </a:accent2>
      <a:accent3>
        <a:srgbClr val="005EA8"/>
      </a:accent3>
      <a:accent4>
        <a:srgbClr val="008BD0"/>
      </a:accent4>
      <a:accent5>
        <a:srgbClr val="008E4F"/>
      </a:accent5>
      <a:accent6>
        <a:srgbClr val="000000"/>
      </a:accent6>
      <a:hlink>
        <a:srgbClr val="000000"/>
      </a:hlink>
      <a:folHlink>
        <a:srgbClr val="0000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none">
        <a:spAutoFit/>
      </a:bodyPr>
      <a:lstStyle>
        <a:defPPr algn="ctr">
          <a:defRPr sz="900" dirty="0" smtClean="0">
            <a:latin typeface="Arial" charset="0"/>
            <a:ea typeface="ＭＳ Ｐゴシック" charset="-128"/>
            <a:cs typeface="Arial" charset="0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59</Words>
  <Application>Microsoft Office PowerPoint</Application>
  <PresentationFormat>Bildschirmpräsentation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8</vt:i4>
      </vt:variant>
    </vt:vector>
  </HeadingPairs>
  <TitlesOfParts>
    <vt:vector size="14" baseType="lpstr">
      <vt:lpstr>Arial</vt:lpstr>
      <vt:lpstr>MS PGothic</vt:lpstr>
      <vt:lpstr>ヒラギノ角ゴ Pro W3</vt:lpstr>
      <vt:lpstr>Wingdings</vt:lpstr>
      <vt:lpstr>Für externe Präsentation</vt:lpstr>
      <vt:lpstr>Für externe und interne Präsentation</vt:lpstr>
      <vt:lpstr>Wie unterstützt Rittal die Schaltanlagenbauer bei der Erstellung eines Bauartnachweises nach IEC/EN 61439/1+2</vt:lpstr>
      <vt:lpstr>Auslegung – Berechnung</vt:lpstr>
      <vt:lpstr>Rittal Engineering Tools</vt:lpstr>
      <vt:lpstr>Rittal Engineering Tools</vt:lpstr>
      <vt:lpstr>Komponenten und Systemtechnik</vt:lpstr>
      <vt:lpstr>Dokumentation</vt:lpstr>
      <vt:lpstr>Dokumentation</vt:lpstr>
      <vt:lpstr>Dokumentation</vt:lpstr>
    </vt:vector>
  </TitlesOfParts>
  <Company>Sandra 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Sandra H</dc:creator>
  <cp:lastModifiedBy>mktw_kluge</cp:lastModifiedBy>
  <cp:revision>702</cp:revision>
  <cp:lastPrinted>2014-02-06T13:55:56Z</cp:lastPrinted>
  <dcterms:created xsi:type="dcterms:W3CDTF">2010-11-03T16:03:40Z</dcterms:created>
  <dcterms:modified xsi:type="dcterms:W3CDTF">2015-10-08T11:52:01Z</dcterms:modified>
</cp:coreProperties>
</file>